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charts/chart15.xml" ContentType="application/vnd.openxmlformats-officedocument.drawingml.chart+xml"/>
  <Override PartName="/ppt/notesSlides/notesSlide17.xml" ContentType="application/vnd.openxmlformats-officedocument.presentationml.notesSlide+xml"/>
  <Override PartName="/ppt/charts/chart16.xml" ContentType="application/vnd.openxmlformats-officedocument.drawingml.char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19.xml" ContentType="application/vnd.openxmlformats-officedocument.presentationml.notesSlide+xml"/>
  <Override PartName="/ppt/charts/chart18.xml" ContentType="application/vnd.openxmlformats-officedocument.drawingml.chart+xml"/>
  <Override PartName="/ppt/notesSlides/notesSlide20.xml" ContentType="application/vnd.openxmlformats-officedocument.presentationml.notesSlide+xml"/>
  <Override PartName="/ppt/charts/chart19.xml" ContentType="application/vnd.openxmlformats-officedocument.drawingml.chart+xml"/>
  <Override PartName="/ppt/notesSlides/notesSlide21.xml" ContentType="application/vnd.openxmlformats-officedocument.presentationml.notesSlide+xml"/>
  <Override PartName="/ppt/charts/chart20.xml" ContentType="application/vnd.openxmlformats-officedocument.drawingml.chart+xml"/>
  <Override PartName="/ppt/notesSlides/notesSlide22.xml" ContentType="application/vnd.openxmlformats-officedocument.presentationml.notesSlide+xml"/>
  <Override PartName="/ppt/charts/chart21.xml" ContentType="application/vnd.openxmlformats-officedocument.drawingml.chart+xml"/>
  <Override PartName="/ppt/notesSlides/notesSlide23.xml" ContentType="application/vnd.openxmlformats-officedocument.presentationml.notesSlide+xml"/>
  <Override PartName="/ppt/charts/chart22.xml" ContentType="application/vnd.openxmlformats-officedocument.drawingml.chart+xml"/>
  <Override PartName="/ppt/notesSlides/notesSlide24.xml" ContentType="application/vnd.openxmlformats-officedocument.presentationml.notesSlide+xml"/>
  <Override PartName="/ppt/charts/chart23.xml" ContentType="application/vnd.openxmlformats-officedocument.drawingml.chart+xml"/>
  <Override PartName="/ppt/notesSlides/notesSlide25.xml" ContentType="application/vnd.openxmlformats-officedocument.presentationml.notesSlide+xml"/>
  <Override PartName="/ppt/charts/chart24.xml" ContentType="application/vnd.openxmlformats-officedocument.drawingml.chart+xml"/>
  <Override PartName="/ppt/notesSlides/notesSlide26.xml" ContentType="application/vnd.openxmlformats-officedocument.presentationml.notesSlide+xml"/>
  <Override PartName="/ppt/charts/chart25.xml" ContentType="application/vnd.openxmlformats-officedocument.drawingml.chart+xml"/>
  <Override PartName="/ppt/notesSlides/notesSlide27.xml" ContentType="application/vnd.openxmlformats-officedocument.presentationml.notesSlide+xml"/>
  <Override PartName="/ppt/charts/chart26.xml" ContentType="application/vnd.openxmlformats-officedocument.drawingml.chart+xml"/>
  <Override PartName="/ppt/notesSlides/notesSlide28.xml" ContentType="application/vnd.openxmlformats-officedocument.presentationml.notesSlide+xml"/>
  <Override PartName="/ppt/charts/chart27.xml" ContentType="application/vnd.openxmlformats-officedocument.drawingml.chart+xml"/>
  <Override PartName="/ppt/notesSlides/notesSlide29.xml" ContentType="application/vnd.openxmlformats-officedocument.presentationml.notesSlide+xml"/>
  <Override PartName="/ppt/charts/chart28.xml" ContentType="application/vnd.openxmlformats-officedocument.drawingml.chart+xml"/>
  <Override PartName="/ppt/notesSlides/notesSlide30.xml" ContentType="application/vnd.openxmlformats-officedocument.presentationml.notesSlide+xml"/>
  <Override PartName="/ppt/charts/chart29.xml" ContentType="application/vnd.openxmlformats-officedocument.drawingml.chart+xml"/>
  <Override PartName="/ppt/notesSlides/notesSlide31.xml" ContentType="application/vnd.openxmlformats-officedocument.presentationml.notesSlide+xml"/>
  <Override PartName="/ppt/charts/chart30.xml" ContentType="application/vnd.openxmlformats-officedocument.drawingml.chart+xml"/>
  <Override PartName="/ppt/notesSlides/notesSlide32.xml" ContentType="application/vnd.openxmlformats-officedocument.presentationml.notesSlide+xml"/>
  <Override PartName="/ppt/charts/chart31.xml" ContentType="application/vnd.openxmlformats-officedocument.drawingml.chart+xml"/>
  <Override PartName="/ppt/notesSlides/notesSlide33.xml" ContentType="application/vnd.openxmlformats-officedocument.presentationml.notesSlide+xml"/>
  <Override PartName="/ppt/charts/chart3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5"/>
  </p:notesMasterIdLst>
  <p:sldIdLst>
    <p:sldId id="263" r:id="rId2"/>
    <p:sldId id="268" r:id="rId3"/>
    <p:sldId id="271" r:id="rId4"/>
    <p:sldId id="274" r:id="rId5"/>
    <p:sldId id="277" r:id="rId6"/>
    <p:sldId id="280" r:id="rId7"/>
    <p:sldId id="283" r:id="rId8"/>
    <p:sldId id="286" r:id="rId9"/>
    <p:sldId id="289" r:id="rId10"/>
    <p:sldId id="292" r:id="rId11"/>
    <p:sldId id="295" r:id="rId12"/>
    <p:sldId id="298" r:id="rId13"/>
    <p:sldId id="301" r:id="rId14"/>
    <p:sldId id="304" r:id="rId15"/>
    <p:sldId id="307" r:id="rId16"/>
    <p:sldId id="310" r:id="rId17"/>
    <p:sldId id="313" r:id="rId18"/>
    <p:sldId id="316" r:id="rId19"/>
    <p:sldId id="319" r:id="rId20"/>
    <p:sldId id="322" r:id="rId21"/>
    <p:sldId id="325" r:id="rId22"/>
    <p:sldId id="328" r:id="rId23"/>
    <p:sldId id="331" r:id="rId24"/>
    <p:sldId id="334" r:id="rId25"/>
    <p:sldId id="337" r:id="rId26"/>
    <p:sldId id="340" r:id="rId27"/>
    <p:sldId id="343" r:id="rId28"/>
    <p:sldId id="346" r:id="rId29"/>
    <p:sldId id="349" r:id="rId30"/>
    <p:sldId id="352" r:id="rId31"/>
    <p:sldId id="355" r:id="rId32"/>
    <p:sldId id="358" r:id="rId33"/>
    <p:sldId id="361" r:id="rId34"/>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63" d="100"/>
          <a:sy n="63" d="100"/>
        </p:scale>
        <p:origin x="612"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4C41-4438-9047-8D9B2A0CEEF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4C41-4438-9047-8D9B2A0CEEF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49</c:v>
                </c:pt>
                <c:pt idx="1">
                  <c:v>37</c:v>
                </c:pt>
              </c:numCache>
            </c:numRef>
          </c:val>
          <c:extLst>
            <c:ext xmlns:c16="http://schemas.microsoft.com/office/drawing/2014/chart" uri="{C3380CC4-5D6E-409C-BE32-E72D297353CC}">
              <c16:uniqueId val="{00000002-4C41-4438-9047-8D9B2A0CEEF8}"/>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4C41-4438-9047-8D9B2A0CEEF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4C41-4438-9047-8D9B2A0CEEF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48</c:v>
                </c:pt>
                <c:pt idx="1">
                  <c:v>38</c:v>
                </c:pt>
              </c:numCache>
            </c:numRef>
          </c:val>
          <c:extLst>
            <c:ext xmlns:c16="http://schemas.microsoft.com/office/drawing/2014/chart" uri="{C3380CC4-5D6E-409C-BE32-E72D297353CC}">
              <c16:uniqueId val="{00000005-4C41-4438-9047-8D9B2A0CEEF8}"/>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0790-4DDE-92B3-2D166CDE5A2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0790-4DDE-92B3-2D166CDE5A2A}"/>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0790-4DDE-92B3-2D166CDE5A2A}"/>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0790-4DDE-92B3-2D166CDE5A2A}"/>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0790-4DDE-92B3-2D166CDE5A2A}"/>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0790-4DDE-92B3-2D166CDE5A2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I phoned the practice</c:v>
                </c:pt>
                <c:pt idx="1">
                  <c:v>I visited in person</c:v>
                </c:pt>
                <c:pt idx="2">
                  <c:v>Online, using the practice website</c:v>
                </c:pt>
                <c:pt idx="3">
                  <c:v>Online, using the NHS App</c:v>
                </c:pt>
                <c:pt idx="4">
                  <c:v>Online, using a different website or app</c:v>
                </c:pt>
                <c:pt idx="5">
                  <c:v>Another way </c:v>
                </c:pt>
                <c:pt idx="6">
                  <c:v>Total</c:v>
                </c:pt>
              </c:strCache>
            </c:strRef>
          </c:cat>
          <c:val>
            <c:numRef>
              <c:f>Sheet1!$B$2:$B$7</c:f>
              <c:numCache>
                <c:formatCode>General</c:formatCode>
                <c:ptCount val="6"/>
                <c:pt idx="0">
                  <c:v>84</c:v>
                </c:pt>
                <c:pt idx="1">
                  <c:v>11</c:v>
                </c:pt>
                <c:pt idx="2">
                  <c:v>1</c:v>
                </c:pt>
                <c:pt idx="3">
                  <c:v>2</c:v>
                </c:pt>
                <c:pt idx="4">
                  <c:v>0</c:v>
                </c:pt>
                <c:pt idx="5">
                  <c:v>1</c:v>
                </c:pt>
              </c:numCache>
            </c:numRef>
          </c:val>
          <c:extLst>
            <c:ext xmlns:c16="http://schemas.microsoft.com/office/drawing/2014/chart" uri="{C3380CC4-5D6E-409C-BE32-E72D297353CC}">
              <c16:uniqueId val="{00000006-0790-4DDE-92B3-2D166CDE5A2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0790-4DDE-92B3-2D166CDE5A2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0790-4DDE-92B3-2D166CDE5A2A}"/>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0790-4DDE-92B3-2D166CDE5A2A}"/>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0790-4DDE-92B3-2D166CDE5A2A}"/>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0790-4DDE-92B3-2D166CDE5A2A}"/>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0790-4DDE-92B3-2D166CDE5A2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I phoned the practice</c:v>
                </c:pt>
                <c:pt idx="1">
                  <c:v>I visited in person</c:v>
                </c:pt>
                <c:pt idx="2">
                  <c:v>Online, using the practice website</c:v>
                </c:pt>
                <c:pt idx="3">
                  <c:v>Online, using the NHS App</c:v>
                </c:pt>
                <c:pt idx="4">
                  <c:v>Online, using a different website or app</c:v>
                </c:pt>
                <c:pt idx="5">
                  <c:v>Another way </c:v>
                </c:pt>
                <c:pt idx="6">
                  <c:v>Total</c:v>
                </c:pt>
              </c:strCache>
            </c:strRef>
          </c:cat>
          <c:val>
            <c:numRef>
              <c:f>Sheet1!$C$2:$C$7</c:f>
              <c:numCache>
                <c:formatCode>General</c:formatCode>
                <c:ptCount val="6"/>
                <c:pt idx="0">
                  <c:v>46</c:v>
                </c:pt>
                <c:pt idx="1">
                  <c:v>21</c:v>
                </c:pt>
                <c:pt idx="2">
                  <c:v>14</c:v>
                </c:pt>
                <c:pt idx="3">
                  <c:v>12</c:v>
                </c:pt>
                <c:pt idx="4">
                  <c:v>7</c:v>
                </c:pt>
                <c:pt idx="5">
                  <c:v>0</c:v>
                </c:pt>
              </c:numCache>
            </c:numRef>
          </c:val>
          <c:extLst>
            <c:ext xmlns:c16="http://schemas.microsoft.com/office/drawing/2014/chart" uri="{C3380CC4-5D6E-409C-BE32-E72D297353CC}">
              <c16:uniqueId val="{0000000D-0790-4DDE-92B3-2D166CDE5A2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448-42A1-B9D1-B0D2B786669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448-42A1-B9D1-B0D2B7866699}"/>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5448-42A1-B9D1-B0D2B7866699}"/>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448-42A1-B9D1-B0D2B7866699}"/>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448-42A1-B9D1-B0D2B786669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Sheet1!$A$2:$A$7</c:f>
              <c:strCache>
                <c:ptCount val="6"/>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pt idx="5">
                  <c:v>Total</c:v>
                </c:pt>
              </c:strCache>
            </c:strRef>
          </c:cat>
          <c:val>
            <c:numRef>
              <c:f>Sheet1!$B$2:$B$6</c:f>
              <c:numCache>
                <c:formatCode>General</c:formatCode>
                <c:ptCount val="5"/>
                <c:pt idx="0">
                  <c:v>11</c:v>
                </c:pt>
                <c:pt idx="1">
                  <c:v>79</c:v>
                </c:pt>
                <c:pt idx="2">
                  <c:v>6</c:v>
                </c:pt>
                <c:pt idx="3">
                  <c:v>0</c:v>
                </c:pt>
                <c:pt idx="4">
                  <c:v>3</c:v>
                </c:pt>
              </c:numCache>
            </c:numRef>
          </c:val>
          <c:extLst>
            <c:ext xmlns:c16="http://schemas.microsoft.com/office/drawing/2014/chart" uri="{C3380CC4-5D6E-409C-BE32-E72D297353CC}">
              <c16:uniqueId val="{00000005-5448-42A1-B9D1-B0D2B7866699}"/>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5448-42A1-B9D1-B0D2B786669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5448-42A1-B9D1-B0D2B7866699}"/>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5448-42A1-B9D1-B0D2B7866699}"/>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5448-42A1-B9D1-B0D2B7866699}"/>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5448-42A1-B9D1-B0D2B786669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Sheet1!$A$2:$A$7</c:f>
              <c:strCache>
                <c:ptCount val="6"/>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pt idx="5">
                  <c:v>Total</c:v>
                </c:pt>
              </c:strCache>
            </c:strRef>
          </c:cat>
          <c:val>
            <c:numRef>
              <c:f>Sheet1!$C$2:$C$6</c:f>
              <c:numCache>
                <c:formatCode>General</c:formatCode>
                <c:ptCount val="5"/>
                <c:pt idx="0">
                  <c:v>22</c:v>
                </c:pt>
                <c:pt idx="1">
                  <c:v>69</c:v>
                </c:pt>
                <c:pt idx="2">
                  <c:v>8</c:v>
                </c:pt>
                <c:pt idx="3">
                  <c:v>1</c:v>
                </c:pt>
                <c:pt idx="4">
                  <c:v>0</c:v>
                </c:pt>
              </c:numCache>
            </c:numRef>
          </c:val>
          <c:extLst>
            <c:ext xmlns:c16="http://schemas.microsoft.com/office/drawing/2014/chart" uri="{C3380CC4-5D6E-409C-BE32-E72D297353CC}">
              <c16:uniqueId val="{0000000B-5448-42A1-B9D1-B0D2B7866699}"/>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FF6-4B65-A9BE-942BB96C3A4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FF6-4B65-A9BE-942BB96C3A4F}"/>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5FF6-4B65-A9BE-942BB96C3A4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Yes</c:v>
                </c:pt>
                <c:pt idx="1">
                  <c:v>No</c:v>
                </c:pt>
                <c:pt idx="2">
                  <c:v>I was told to contact my practice again another day, as they couldn’t help that day</c:v>
                </c:pt>
                <c:pt idx="3">
                  <c:v>Total</c:v>
                </c:pt>
              </c:strCache>
            </c:strRef>
          </c:cat>
          <c:val>
            <c:numRef>
              <c:f>Sheet1!$B$2:$B$4</c:f>
              <c:numCache>
                <c:formatCode>General</c:formatCode>
                <c:ptCount val="3"/>
                <c:pt idx="0">
                  <c:v>70</c:v>
                </c:pt>
                <c:pt idx="1">
                  <c:v>9</c:v>
                </c:pt>
                <c:pt idx="2">
                  <c:v>21</c:v>
                </c:pt>
              </c:numCache>
            </c:numRef>
          </c:val>
          <c:extLst>
            <c:ext xmlns:c16="http://schemas.microsoft.com/office/drawing/2014/chart" uri="{C3380CC4-5D6E-409C-BE32-E72D297353CC}">
              <c16:uniqueId val="{00000003-5FF6-4B65-A9BE-942BB96C3A4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FF6-4B65-A9BE-942BB96C3A4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5FF6-4B65-A9BE-942BB96C3A4F}"/>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5FF6-4B65-A9BE-942BB96C3A4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Yes</c:v>
                </c:pt>
                <c:pt idx="1">
                  <c:v>No</c:v>
                </c:pt>
                <c:pt idx="2">
                  <c:v>I was told to contact my practice again another day, as they couldn’t help that day</c:v>
                </c:pt>
                <c:pt idx="3">
                  <c:v>Total</c:v>
                </c:pt>
              </c:strCache>
            </c:strRef>
          </c:cat>
          <c:val>
            <c:numRef>
              <c:f>Sheet1!$C$2:$C$4</c:f>
              <c:numCache>
                <c:formatCode>General</c:formatCode>
                <c:ptCount val="3"/>
                <c:pt idx="0">
                  <c:v>73</c:v>
                </c:pt>
                <c:pt idx="1">
                  <c:v>18</c:v>
                </c:pt>
                <c:pt idx="2">
                  <c:v>9</c:v>
                </c:pt>
              </c:numCache>
            </c:numRef>
          </c:val>
          <c:extLst>
            <c:ext xmlns:c16="http://schemas.microsoft.com/office/drawing/2014/chart" uri="{C3380CC4-5D6E-409C-BE32-E72D297353CC}">
              <c16:uniqueId val="{00000007-5FF6-4B65-A9BE-942BB96C3A4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A4B-4F5C-B5BA-7378A822479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A4B-4F5C-B5BA-7378A822479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Less than two days</c:v>
                </c:pt>
                <c:pt idx="1">
                  <c:v>After two or more days</c:v>
                </c:pt>
                <c:pt idx="2">
                  <c:v>Total</c:v>
                </c:pt>
              </c:strCache>
            </c:strRef>
          </c:cat>
          <c:val>
            <c:numRef>
              <c:f>Sheet1!$B$2:$B$3</c:f>
              <c:numCache>
                <c:formatCode>General</c:formatCode>
                <c:ptCount val="2"/>
                <c:pt idx="0">
                  <c:v>94</c:v>
                </c:pt>
                <c:pt idx="1">
                  <c:v>6</c:v>
                </c:pt>
              </c:numCache>
            </c:numRef>
          </c:val>
          <c:extLst>
            <c:ext xmlns:c16="http://schemas.microsoft.com/office/drawing/2014/chart" uri="{C3380CC4-5D6E-409C-BE32-E72D297353CC}">
              <c16:uniqueId val="{00000002-DA4B-4F5C-B5BA-7378A822479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A4B-4F5C-B5BA-7378A822479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A4B-4F5C-B5BA-7378A822479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Less than two days</c:v>
                </c:pt>
                <c:pt idx="1">
                  <c:v>After two or more days</c:v>
                </c:pt>
                <c:pt idx="2">
                  <c:v>Total</c:v>
                </c:pt>
              </c:strCache>
            </c:strRef>
          </c:cat>
          <c:val>
            <c:numRef>
              <c:f>Sheet1!$C$2:$C$3</c:f>
              <c:numCache>
                <c:formatCode>General</c:formatCode>
                <c:ptCount val="2"/>
                <c:pt idx="0">
                  <c:v>95</c:v>
                </c:pt>
                <c:pt idx="1">
                  <c:v>5</c:v>
                </c:pt>
              </c:numCache>
            </c:numRef>
          </c:val>
          <c:extLst>
            <c:ext xmlns:c16="http://schemas.microsoft.com/office/drawing/2014/chart" uri="{C3380CC4-5D6E-409C-BE32-E72D297353CC}">
              <c16:uniqueId val="{00000005-DA4B-4F5C-B5BA-7378A822479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F33-4E74-8978-A6BE359517F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F33-4E74-8978-A6BE359517F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DF33-4E74-8978-A6BE359517F0}"/>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F33-4E74-8978-A6BE359517F0}"/>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F33-4E74-8978-A6BE359517F0}"/>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DF33-4E74-8978-A6BE359517F0}"/>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DF33-4E74-8978-A6BE359517F0}"/>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DF33-4E74-8978-A6BE359517F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pt idx="8">
                  <c:v>Total</c:v>
                </c:pt>
              </c:strCache>
            </c:strRef>
          </c:cat>
          <c:val>
            <c:numRef>
              <c:f>Sheet1!$B$2:$B$9</c:f>
              <c:numCache>
                <c:formatCode>General</c:formatCode>
                <c:ptCount val="8"/>
                <c:pt idx="0">
                  <c:v>76</c:v>
                </c:pt>
                <c:pt idx="1">
                  <c:v>13</c:v>
                </c:pt>
                <c:pt idx="2">
                  <c:v>23</c:v>
                </c:pt>
                <c:pt idx="3">
                  <c:v>9</c:v>
                </c:pt>
                <c:pt idx="4">
                  <c:v>2</c:v>
                </c:pt>
                <c:pt idx="5">
                  <c:v>1</c:v>
                </c:pt>
                <c:pt idx="6">
                  <c:v>12</c:v>
                </c:pt>
                <c:pt idx="7">
                  <c:v>6</c:v>
                </c:pt>
              </c:numCache>
            </c:numRef>
          </c:val>
          <c:extLst>
            <c:ext xmlns:c16="http://schemas.microsoft.com/office/drawing/2014/chart" uri="{C3380CC4-5D6E-409C-BE32-E72D297353CC}">
              <c16:uniqueId val="{00000008-DF33-4E74-8978-A6BE359517F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DF33-4E74-8978-A6BE359517F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DF33-4E74-8978-A6BE359517F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DF33-4E74-8978-A6BE359517F0}"/>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DF33-4E74-8978-A6BE359517F0}"/>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DF33-4E74-8978-A6BE359517F0}"/>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DF33-4E74-8978-A6BE359517F0}"/>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DF33-4E74-8978-A6BE359517F0}"/>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DF33-4E74-8978-A6BE359517F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pt idx="8">
                  <c:v>Total</c:v>
                </c:pt>
              </c:strCache>
            </c:strRef>
          </c:cat>
          <c:val>
            <c:numRef>
              <c:f>Sheet1!$C$2:$C$9</c:f>
              <c:numCache>
                <c:formatCode>General</c:formatCode>
                <c:ptCount val="8"/>
                <c:pt idx="0">
                  <c:v>70</c:v>
                </c:pt>
                <c:pt idx="1">
                  <c:v>15</c:v>
                </c:pt>
                <c:pt idx="2">
                  <c:v>17</c:v>
                </c:pt>
                <c:pt idx="3">
                  <c:v>11</c:v>
                </c:pt>
                <c:pt idx="4">
                  <c:v>7</c:v>
                </c:pt>
                <c:pt idx="5">
                  <c:v>3</c:v>
                </c:pt>
                <c:pt idx="6">
                  <c:v>20</c:v>
                </c:pt>
                <c:pt idx="7">
                  <c:v>5</c:v>
                </c:pt>
              </c:numCache>
            </c:numRef>
          </c:val>
          <c:extLst>
            <c:ext xmlns:c16="http://schemas.microsoft.com/office/drawing/2014/chart" uri="{C3380CC4-5D6E-409C-BE32-E72D297353CC}">
              <c16:uniqueId val="{00000011-DF33-4E74-8978-A6BE359517F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59A-4DD5-91DF-D582A560493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59A-4DD5-91DF-D582A560493C}"/>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F59A-4DD5-91DF-D582A560493C}"/>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59A-4DD5-91DF-D582A560493C}"/>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59A-4DD5-91DF-D582A560493C}"/>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F59A-4DD5-91DF-D582A560493C}"/>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F59A-4DD5-91DF-D582A560493C}"/>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F59A-4DD5-91DF-D582A560493C}"/>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F59A-4DD5-91DF-D582A560493C}"/>
                </c:ext>
              </c:extLst>
            </c:dLbl>
            <c:dLbl>
              <c:idx val="9"/>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F59A-4DD5-91DF-D582A560493C}"/>
                </c:ext>
              </c:extLst>
            </c:dLbl>
            <c:dLbl>
              <c:idx val="10"/>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F59A-4DD5-91DF-D582A560493C}"/>
                </c:ext>
              </c:extLst>
            </c:dLbl>
            <c:dLbl>
              <c:idx val="1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F59A-4DD5-91DF-D582A560493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Sheet1!$A$2:$A$14</c:f>
              <c:strCache>
                <c:ptCount val="13"/>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pt idx="12">
                  <c:v>Total</c:v>
                </c:pt>
              </c:strCache>
            </c:strRef>
          </c:cat>
          <c:val>
            <c:numRef>
              <c:f>Sheet1!$B$2:$B$13</c:f>
              <c:numCache>
                <c:formatCode>General</c:formatCode>
                <c:ptCount val="12"/>
                <c:pt idx="0">
                  <c:v>51</c:v>
                </c:pt>
                <c:pt idx="1">
                  <c:v>3</c:v>
                </c:pt>
                <c:pt idx="2">
                  <c:v>4</c:v>
                </c:pt>
                <c:pt idx="3">
                  <c:v>3</c:v>
                </c:pt>
                <c:pt idx="4">
                  <c:v>2</c:v>
                </c:pt>
                <c:pt idx="5">
                  <c:v>3</c:v>
                </c:pt>
                <c:pt idx="6">
                  <c:v>2</c:v>
                </c:pt>
                <c:pt idx="7">
                  <c:v>6</c:v>
                </c:pt>
                <c:pt idx="8">
                  <c:v>7</c:v>
                </c:pt>
                <c:pt idx="9">
                  <c:v>4</c:v>
                </c:pt>
                <c:pt idx="10">
                  <c:v>12</c:v>
                </c:pt>
                <c:pt idx="11">
                  <c:v>17</c:v>
                </c:pt>
              </c:numCache>
            </c:numRef>
          </c:val>
          <c:extLst>
            <c:ext xmlns:c16="http://schemas.microsoft.com/office/drawing/2014/chart" uri="{C3380CC4-5D6E-409C-BE32-E72D297353CC}">
              <c16:uniqueId val="{0000000C-F59A-4DD5-91DF-D582A560493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F59A-4DD5-91DF-D582A560493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F59A-4DD5-91DF-D582A560493C}"/>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F59A-4DD5-91DF-D582A560493C}"/>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F59A-4DD5-91DF-D582A560493C}"/>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F59A-4DD5-91DF-D582A560493C}"/>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F59A-4DD5-91DF-D582A560493C}"/>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3-F59A-4DD5-91DF-D582A560493C}"/>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4-F59A-4DD5-91DF-D582A560493C}"/>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5-F59A-4DD5-91DF-D582A560493C}"/>
                </c:ext>
              </c:extLst>
            </c:dLbl>
            <c:dLbl>
              <c:idx val="9"/>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6-F59A-4DD5-91DF-D582A560493C}"/>
                </c:ext>
              </c:extLst>
            </c:dLbl>
            <c:dLbl>
              <c:idx val="10"/>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7-F59A-4DD5-91DF-D582A560493C}"/>
                </c:ext>
              </c:extLst>
            </c:dLbl>
            <c:dLbl>
              <c:idx val="1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8-F59A-4DD5-91DF-D582A560493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Sheet1!$A$2:$A$14</c:f>
              <c:strCache>
                <c:ptCount val="13"/>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pt idx="12">
                  <c:v>Total</c:v>
                </c:pt>
              </c:strCache>
            </c:strRef>
          </c:cat>
          <c:val>
            <c:numRef>
              <c:f>Sheet1!$C$2:$C$13</c:f>
              <c:numCache>
                <c:formatCode>General</c:formatCode>
                <c:ptCount val="12"/>
                <c:pt idx="0">
                  <c:v>45</c:v>
                </c:pt>
                <c:pt idx="1">
                  <c:v>10</c:v>
                </c:pt>
                <c:pt idx="2">
                  <c:v>8</c:v>
                </c:pt>
                <c:pt idx="3">
                  <c:v>4</c:v>
                </c:pt>
                <c:pt idx="4">
                  <c:v>2</c:v>
                </c:pt>
                <c:pt idx="5">
                  <c:v>4</c:v>
                </c:pt>
                <c:pt idx="6">
                  <c:v>8</c:v>
                </c:pt>
                <c:pt idx="7">
                  <c:v>25</c:v>
                </c:pt>
                <c:pt idx="8">
                  <c:v>5</c:v>
                </c:pt>
                <c:pt idx="9">
                  <c:v>11</c:v>
                </c:pt>
                <c:pt idx="10">
                  <c:v>3</c:v>
                </c:pt>
                <c:pt idx="11">
                  <c:v>7</c:v>
                </c:pt>
              </c:numCache>
            </c:numRef>
          </c:val>
          <c:extLst>
            <c:ext xmlns:c16="http://schemas.microsoft.com/office/drawing/2014/chart" uri="{C3380CC4-5D6E-409C-BE32-E72D297353CC}">
              <c16:uniqueId val="{00000019-F59A-4DD5-91DF-D582A560493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7AA-4351-A36B-0CE87719995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7AA-4351-A36B-0CE87719995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59</c:v>
                </c:pt>
                <c:pt idx="1">
                  <c:v>25</c:v>
                </c:pt>
              </c:numCache>
            </c:numRef>
          </c:val>
          <c:extLst>
            <c:ext xmlns:c16="http://schemas.microsoft.com/office/drawing/2014/chart" uri="{C3380CC4-5D6E-409C-BE32-E72D297353CC}">
              <c16:uniqueId val="{00000002-E7AA-4351-A36B-0CE87719995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7AA-4351-A36B-0CE87719995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7AA-4351-A36B-0CE87719995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63</c:v>
                </c:pt>
                <c:pt idx="1">
                  <c:v>16</c:v>
                </c:pt>
              </c:numCache>
            </c:numRef>
          </c:val>
          <c:extLst>
            <c:ext xmlns:c16="http://schemas.microsoft.com/office/drawing/2014/chart" uri="{C3380CC4-5D6E-409C-BE32-E72D297353CC}">
              <c16:uniqueId val="{00000005-E7AA-4351-A36B-0CE87719995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054-46AE-AEA9-1CF4F673ED7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054-46AE-AEA9-1CF4F673ED7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Sheet1!$B$2:$B$3</c:f>
              <c:numCache>
                <c:formatCode>General</c:formatCode>
                <c:ptCount val="2"/>
                <c:pt idx="0">
                  <c:v>60</c:v>
                </c:pt>
                <c:pt idx="1">
                  <c:v>28</c:v>
                </c:pt>
              </c:numCache>
            </c:numRef>
          </c:val>
          <c:extLst>
            <c:ext xmlns:c16="http://schemas.microsoft.com/office/drawing/2014/chart" uri="{C3380CC4-5D6E-409C-BE32-E72D297353CC}">
              <c16:uniqueId val="{00000002-F054-46AE-AEA9-1CF4F673ED7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054-46AE-AEA9-1CF4F673ED7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054-46AE-AEA9-1CF4F673ED7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Sheet1!$C$2:$C$3</c:f>
              <c:numCache>
                <c:formatCode>General</c:formatCode>
                <c:ptCount val="2"/>
                <c:pt idx="0">
                  <c:v>60</c:v>
                </c:pt>
                <c:pt idx="1">
                  <c:v>28</c:v>
                </c:pt>
              </c:numCache>
            </c:numRef>
          </c:val>
          <c:extLst>
            <c:ext xmlns:c16="http://schemas.microsoft.com/office/drawing/2014/chart" uri="{C3380CC4-5D6E-409C-BE32-E72D297353CC}">
              <c16:uniqueId val="{00000005-F054-46AE-AEA9-1CF4F673ED7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52C-4CA4-88CA-8B305336875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52C-4CA4-88CA-8B305336875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E52C-4CA4-88CA-8B305336875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52C-4CA4-88CA-8B305336875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52C-4CA4-88CA-8B305336875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E52C-4CA4-88CA-8B3053368751}"/>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E52C-4CA4-88CA-8B3053368751}"/>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E52C-4CA4-88CA-8B3053368751}"/>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E52C-4CA4-88CA-8B305336875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Sheet1!$B$2:$B$10</c:f>
              <c:numCache>
                <c:formatCode>General</c:formatCode>
                <c:ptCount val="9"/>
                <c:pt idx="0">
                  <c:v>37</c:v>
                </c:pt>
                <c:pt idx="1">
                  <c:v>16</c:v>
                </c:pt>
                <c:pt idx="2">
                  <c:v>17</c:v>
                </c:pt>
                <c:pt idx="3">
                  <c:v>8</c:v>
                </c:pt>
                <c:pt idx="4">
                  <c:v>9</c:v>
                </c:pt>
                <c:pt idx="5">
                  <c:v>39</c:v>
                </c:pt>
                <c:pt idx="6">
                  <c:v>8</c:v>
                </c:pt>
                <c:pt idx="7">
                  <c:v>15</c:v>
                </c:pt>
                <c:pt idx="8">
                  <c:v>31</c:v>
                </c:pt>
              </c:numCache>
            </c:numRef>
          </c:val>
          <c:extLst>
            <c:ext xmlns:c16="http://schemas.microsoft.com/office/drawing/2014/chart" uri="{C3380CC4-5D6E-409C-BE32-E72D297353CC}">
              <c16:uniqueId val="{00000009-E52C-4CA4-88CA-8B305336875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E52C-4CA4-88CA-8B305336875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E52C-4CA4-88CA-8B305336875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E52C-4CA4-88CA-8B305336875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E52C-4CA4-88CA-8B305336875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E52C-4CA4-88CA-8B305336875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E52C-4CA4-88CA-8B3053368751}"/>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E52C-4CA4-88CA-8B3053368751}"/>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E52C-4CA4-88CA-8B3053368751}"/>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E52C-4CA4-88CA-8B305336875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Sheet1!$C$2:$C$10</c:f>
              <c:numCache>
                <c:formatCode>General</c:formatCode>
                <c:ptCount val="9"/>
                <c:pt idx="0">
                  <c:v>29</c:v>
                </c:pt>
                <c:pt idx="1">
                  <c:v>13</c:v>
                </c:pt>
                <c:pt idx="2">
                  <c:v>10</c:v>
                </c:pt>
                <c:pt idx="3">
                  <c:v>5</c:v>
                </c:pt>
                <c:pt idx="4">
                  <c:v>4</c:v>
                </c:pt>
                <c:pt idx="5">
                  <c:v>29</c:v>
                </c:pt>
                <c:pt idx="6">
                  <c:v>5</c:v>
                </c:pt>
                <c:pt idx="7">
                  <c:v>8</c:v>
                </c:pt>
                <c:pt idx="8">
                  <c:v>42</c:v>
                </c:pt>
              </c:numCache>
            </c:numRef>
          </c:val>
          <c:extLst>
            <c:ext xmlns:c16="http://schemas.microsoft.com/office/drawing/2014/chart" uri="{C3380CC4-5D6E-409C-BE32-E72D297353CC}">
              <c16:uniqueId val="{00000013-E52C-4CA4-88CA-8B305336875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49D-4150-B156-1D0E4A691EE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49D-4150-B156-1D0E4A691EE7}"/>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D49D-4150-B156-1D0E4A691EE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Sheet1!$B$2:$B$4</c:f>
              <c:numCache>
                <c:formatCode>General</c:formatCode>
                <c:ptCount val="3"/>
                <c:pt idx="0">
                  <c:v>42</c:v>
                </c:pt>
                <c:pt idx="1">
                  <c:v>20</c:v>
                </c:pt>
                <c:pt idx="2">
                  <c:v>49</c:v>
                </c:pt>
              </c:numCache>
            </c:numRef>
          </c:val>
          <c:extLst>
            <c:ext xmlns:c16="http://schemas.microsoft.com/office/drawing/2014/chart" uri="{C3380CC4-5D6E-409C-BE32-E72D297353CC}">
              <c16:uniqueId val="{00000003-D49D-4150-B156-1D0E4A691EE7}"/>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49D-4150-B156-1D0E4A691EE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D49D-4150-B156-1D0E4A691EE7}"/>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D49D-4150-B156-1D0E4A691EE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Sheet1!$C$2:$C$4</c:f>
              <c:numCache>
                <c:formatCode>General</c:formatCode>
                <c:ptCount val="3"/>
                <c:pt idx="0">
                  <c:v>64</c:v>
                </c:pt>
                <c:pt idx="1">
                  <c:v>15</c:v>
                </c:pt>
                <c:pt idx="2">
                  <c:v>32</c:v>
                </c:pt>
              </c:numCache>
            </c:numRef>
          </c:val>
          <c:extLst>
            <c:ext xmlns:c16="http://schemas.microsoft.com/office/drawing/2014/chart" uri="{C3380CC4-5D6E-409C-BE32-E72D297353CC}">
              <c16:uniqueId val="{00000007-D49D-4150-B156-1D0E4A691EE7}"/>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C39-4A58-ADD6-072E78215BE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C39-4A58-ADD6-072E78215BE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37</c:v>
                </c:pt>
                <c:pt idx="1">
                  <c:v>57</c:v>
                </c:pt>
              </c:numCache>
            </c:numRef>
          </c:val>
          <c:extLst>
            <c:ext xmlns:c16="http://schemas.microsoft.com/office/drawing/2014/chart" uri="{C3380CC4-5D6E-409C-BE32-E72D297353CC}">
              <c16:uniqueId val="{00000002-EC39-4A58-ADD6-072E78215BE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C39-4A58-ADD6-072E78215BE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C39-4A58-ADD6-072E78215BE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39</c:v>
                </c:pt>
                <c:pt idx="1">
                  <c:v>51</c:v>
                </c:pt>
              </c:numCache>
            </c:numRef>
          </c:val>
          <c:extLst>
            <c:ext xmlns:c16="http://schemas.microsoft.com/office/drawing/2014/chart" uri="{C3380CC4-5D6E-409C-BE32-E72D297353CC}">
              <c16:uniqueId val="{00000005-EC39-4A58-ADD6-072E78215BE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275-4042-A93B-D3EB2A938F0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275-4042-A93B-D3EB2A938F0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8275-4042-A93B-D3EB2A938F0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275-4042-A93B-D3EB2A938F0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275-4042-A93B-D3EB2A938F0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8275-4042-A93B-D3EB2A938F0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Sheet1!$B$2:$B$7</c:f>
              <c:numCache>
                <c:formatCode>General</c:formatCode>
                <c:ptCount val="6"/>
                <c:pt idx="0">
                  <c:v>40</c:v>
                </c:pt>
                <c:pt idx="1">
                  <c:v>1</c:v>
                </c:pt>
                <c:pt idx="2">
                  <c:v>15</c:v>
                </c:pt>
                <c:pt idx="3">
                  <c:v>8</c:v>
                </c:pt>
                <c:pt idx="4">
                  <c:v>25</c:v>
                </c:pt>
                <c:pt idx="5">
                  <c:v>11</c:v>
                </c:pt>
              </c:numCache>
            </c:numRef>
          </c:val>
          <c:extLst>
            <c:ext xmlns:c16="http://schemas.microsoft.com/office/drawing/2014/chart" uri="{C3380CC4-5D6E-409C-BE32-E72D297353CC}">
              <c16:uniqueId val="{00000006-8275-4042-A93B-D3EB2A938F0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8275-4042-A93B-D3EB2A938F0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8275-4042-A93B-D3EB2A938F0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8275-4042-A93B-D3EB2A938F0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8275-4042-A93B-D3EB2A938F0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8275-4042-A93B-D3EB2A938F0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8275-4042-A93B-D3EB2A938F0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Sheet1!$C$2:$C$7</c:f>
              <c:numCache>
                <c:formatCode>General</c:formatCode>
                <c:ptCount val="6"/>
                <c:pt idx="0">
                  <c:v>29</c:v>
                </c:pt>
                <c:pt idx="1">
                  <c:v>10</c:v>
                </c:pt>
                <c:pt idx="2">
                  <c:v>17</c:v>
                </c:pt>
                <c:pt idx="3">
                  <c:v>18</c:v>
                </c:pt>
                <c:pt idx="4">
                  <c:v>15</c:v>
                </c:pt>
                <c:pt idx="5">
                  <c:v>10</c:v>
                </c:pt>
              </c:numCache>
            </c:numRef>
          </c:val>
          <c:extLst>
            <c:ext xmlns:c16="http://schemas.microsoft.com/office/drawing/2014/chart" uri="{C3380CC4-5D6E-409C-BE32-E72D297353CC}">
              <c16:uniqueId val="{0000000D-8275-4042-A93B-D3EB2A938F0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9A4-45F1-A450-892EB48D91B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9A4-45F1-A450-892EB48D91B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Sheet1!$B$2:$B$3</c:f>
              <c:numCache>
                <c:formatCode>General</c:formatCode>
                <c:ptCount val="2"/>
                <c:pt idx="0">
                  <c:v>52</c:v>
                </c:pt>
                <c:pt idx="1">
                  <c:v>48</c:v>
                </c:pt>
              </c:numCache>
            </c:numRef>
          </c:val>
          <c:extLst>
            <c:ext xmlns:c16="http://schemas.microsoft.com/office/drawing/2014/chart" uri="{C3380CC4-5D6E-409C-BE32-E72D297353CC}">
              <c16:uniqueId val="{00000002-59A4-45F1-A450-892EB48D91B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9A4-45F1-A450-892EB48D91B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9A4-45F1-A450-892EB48D91B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Sheet1!$C$2:$C$3</c:f>
              <c:numCache>
                <c:formatCode>General</c:formatCode>
                <c:ptCount val="2"/>
                <c:pt idx="0">
                  <c:v>59</c:v>
                </c:pt>
                <c:pt idx="1">
                  <c:v>41</c:v>
                </c:pt>
              </c:numCache>
            </c:numRef>
          </c:val>
          <c:extLst>
            <c:ext xmlns:c16="http://schemas.microsoft.com/office/drawing/2014/chart" uri="{C3380CC4-5D6E-409C-BE32-E72D297353CC}">
              <c16:uniqueId val="{00000005-59A4-45F1-A450-892EB48D91B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63B-48BB-B9EE-DAF4F83EE79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63B-48BB-B9EE-DAF4F83EE79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Sheet1!$B$2:$B$3</c:f>
              <c:numCache>
                <c:formatCode>General</c:formatCode>
                <c:ptCount val="2"/>
                <c:pt idx="0">
                  <c:v>37</c:v>
                </c:pt>
                <c:pt idx="1">
                  <c:v>63</c:v>
                </c:pt>
              </c:numCache>
            </c:numRef>
          </c:val>
          <c:extLst>
            <c:ext xmlns:c16="http://schemas.microsoft.com/office/drawing/2014/chart" uri="{C3380CC4-5D6E-409C-BE32-E72D297353CC}">
              <c16:uniqueId val="{00000002-863B-48BB-B9EE-DAF4F83EE79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63B-48BB-B9EE-DAF4F83EE79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63B-48BB-B9EE-DAF4F83EE79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Sheet1!$C$2:$C$3</c:f>
              <c:numCache>
                <c:formatCode>General</c:formatCode>
                <c:ptCount val="2"/>
                <c:pt idx="0">
                  <c:v>26</c:v>
                </c:pt>
                <c:pt idx="1">
                  <c:v>74</c:v>
                </c:pt>
              </c:numCache>
            </c:numRef>
          </c:val>
          <c:extLst>
            <c:ext xmlns:c16="http://schemas.microsoft.com/office/drawing/2014/chart" uri="{C3380CC4-5D6E-409C-BE32-E72D297353CC}">
              <c16:uniqueId val="{00000005-863B-48BB-B9EE-DAF4F83EE79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0950-479E-A148-58DEECCF4DA2}"/>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0950-479E-A148-58DEECCF4DA2}"/>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0950-479E-A148-58DEECCF4DA2}"/>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0950-479E-A148-58DEECCF4DA2}"/>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0950-479E-A148-58DEECCF4DA2}"/>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0950-479E-A148-58DEECCF4DA2}"/>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Sheet1!$B$2:$B$7</c:f>
              <c:numCache>
                <c:formatCode>General</c:formatCode>
                <c:ptCount val="6"/>
                <c:pt idx="0">
                  <c:v>73</c:v>
                </c:pt>
                <c:pt idx="1">
                  <c:v>15</c:v>
                </c:pt>
                <c:pt idx="2">
                  <c:v>1</c:v>
                </c:pt>
                <c:pt idx="3">
                  <c:v>0</c:v>
                </c:pt>
                <c:pt idx="4">
                  <c:v>3</c:v>
                </c:pt>
                <c:pt idx="5">
                  <c:v>8</c:v>
                </c:pt>
              </c:numCache>
            </c:numRef>
          </c:val>
          <c:extLst>
            <c:ext xmlns:c16="http://schemas.microsoft.com/office/drawing/2014/chart" uri="{C3380CC4-5D6E-409C-BE32-E72D297353CC}">
              <c16:uniqueId val="{00000006-0950-479E-A148-58DEECCF4DA2}"/>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0950-479E-A148-58DEECCF4DA2}"/>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0950-479E-A148-58DEECCF4DA2}"/>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0950-479E-A148-58DEECCF4DA2}"/>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0950-479E-A148-58DEECCF4DA2}"/>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0950-479E-A148-58DEECCF4DA2}"/>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0950-479E-A148-58DEECCF4DA2}"/>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Sheet1!$C$2:$C$7</c:f>
              <c:numCache>
                <c:formatCode>General</c:formatCode>
                <c:ptCount val="6"/>
                <c:pt idx="0">
                  <c:v>62</c:v>
                </c:pt>
                <c:pt idx="1">
                  <c:v>20</c:v>
                </c:pt>
                <c:pt idx="2">
                  <c:v>8</c:v>
                </c:pt>
                <c:pt idx="3">
                  <c:v>0</c:v>
                </c:pt>
                <c:pt idx="4">
                  <c:v>3</c:v>
                </c:pt>
                <c:pt idx="5">
                  <c:v>7</c:v>
                </c:pt>
              </c:numCache>
            </c:numRef>
          </c:val>
          <c:extLst>
            <c:ext xmlns:c16="http://schemas.microsoft.com/office/drawing/2014/chart" uri="{C3380CC4-5D6E-409C-BE32-E72D297353CC}">
              <c16:uniqueId val="{0000000D-0950-479E-A148-58DEECCF4DA2}"/>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C55A-48B8-9830-C3A668E7DFA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C55A-48B8-9830-C3A668E7DFA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78</c:v>
                </c:pt>
                <c:pt idx="1">
                  <c:v>13</c:v>
                </c:pt>
              </c:numCache>
            </c:numRef>
          </c:val>
          <c:extLst>
            <c:ext xmlns:c16="http://schemas.microsoft.com/office/drawing/2014/chart" uri="{C3380CC4-5D6E-409C-BE32-E72D297353CC}">
              <c16:uniqueId val="{00000002-C55A-48B8-9830-C3A668E7DFA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C55A-48B8-9830-C3A668E7DFA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C55A-48B8-9830-C3A668E7DFA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81</c:v>
                </c:pt>
                <c:pt idx="1">
                  <c:v>9</c:v>
                </c:pt>
              </c:numCache>
            </c:numRef>
          </c:val>
          <c:extLst>
            <c:ext xmlns:c16="http://schemas.microsoft.com/office/drawing/2014/chart" uri="{C3380CC4-5D6E-409C-BE32-E72D297353CC}">
              <c16:uniqueId val="{00000005-C55A-48B8-9830-C3A668E7DFA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CA3C-4B90-8FD4-761BE5E3CF8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CA3C-4B90-8FD4-761BE5E3CF8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76</c:v>
                </c:pt>
                <c:pt idx="1">
                  <c:v>12</c:v>
                </c:pt>
              </c:numCache>
            </c:numRef>
          </c:val>
          <c:extLst>
            <c:ext xmlns:c16="http://schemas.microsoft.com/office/drawing/2014/chart" uri="{C3380CC4-5D6E-409C-BE32-E72D297353CC}">
              <c16:uniqueId val="{00000002-CA3C-4B90-8FD4-761BE5E3CF8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CA3C-4B90-8FD4-761BE5E3CF8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CA3C-4B90-8FD4-761BE5E3CF8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82</c:v>
                </c:pt>
                <c:pt idx="1">
                  <c:v>8</c:v>
                </c:pt>
              </c:numCache>
            </c:numRef>
          </c:val>
          <c:extLst>
            <c:ext xmlns:c16="http://schemas.microsoft.com/office/drawing/2014/chart" uri="{C3380CC4-5D6E-409C-BE32-E72D297353CC}">
              <c16:uniqueId val="{00000005-CA3C-4B90-8FD4-761BE5E3CF8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433E-43C9-9AD3-C47E42005EB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433E-43C9-9AD3-C47E42005EB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68</c:v>
                </c:pt>
                <c:pt idx="1">
                  <c:v>19</c:v>
                </c:pt>
              </c:numCache>
            </c:numRef>
          </c:val>
          <c:extLst>
            <c:ext xmlns:c16="http://schemas.microsoft.com/office/drawing/2014/chart" uri="{C3380CC4-5D6E-409C-BE32-E72D297353CC}">
              <c16:uniqueId val="{00000002-433E-43C9-9AD3-C47E42005EB9}"/>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433E-43C9-9AD3-C47E42005EB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433E-43C9-9AD3-C47E42005EB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79</c:v>
                </c:pt>
                <c:pt idx="1">
                  <c:v>6</c:v>
                </c:pt>
              </c:numCache>
            </c:numRef>
          </c:val>
          <c:extLst>
            <c:ext xmlns:c16="http://schemas.microsoft.com/office/drawing/2014/chart" uri="{C3380CC4-5D6E-409C-BE32-E72D297353CC}">
              <c16:uniqueId val="{00000005-433E-43C9-9AD3-C47E42005EB9}"/>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B9B-4828-98F2-4786C79B87B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B9B-4828-98F2-4786C79B87B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86</c:v>
                </c:pt>
                <c:pt idx="1">
                  <c:v>14</c:v>
                </c:pt>
              </c:numCache>
            </c:numRef>
          </c:val>
          <c:extLst>
            <c:ext xmlns:c16="http://schemas.microsoft.com/office/drawing/2014/chart" uri="{C3380CC4-5D6E-409C-BE32-E72D297353CC}">
              <c16:uniqueId val="{00000002-3B9B-4828-98F2-4786C79B87B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B9B-4828-98F2-4786C79B87B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B9B-4828-98F2-4786C79B87B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89</c:v>
                </c:pt>
                <c:pt idx="1">
                  <c:v>11</c:v>
                </c:pt>
              </c:numCache>
            </c:numRef>
          </c:val>
          <c:extLst>
            <c:ext xmlns:c16="http://schemas.microsoft.com/office/drawing/2014/chart" uri="{C3380CC4-5D6E-409C-BE32-E72D297353CC}">
              <c16:uniqueId val="{00000005-3B9B-4828-98F2-4786C79B87B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930-40DE-A4FD-73AE733B447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930-40DE-A4FD-73AE733B447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84</c:v>
                </c:pt>
                <c:pt idx="1">
                  <c:v>16</c:v>
                </c:pt>
              </c:numCache>
            </c:numRef>
          </c:val>
          <c:extLst>
            <c:ext xmlns:c16="http://schemas.microsoft.com/office/drawing/2014/chart" uri="{C3380CC4-5D6E-409C-BE32-E72D297353CC}">
              <c16:uniqueId val="{00000002-7930-40DE-A4FD-73AE733B4478}"/>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930-40DE-A4FD-73AE733B447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930-40DE-A4FD-73AE733B447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91</c:v>
                </c:pt>
                <c:pt idx="1">
                  <c:v>9</c:v>
                </c:pt>
              </c:numCache>
            </c:numRef>
          </c:val>
          <c:extLst>
            <c:ext xmlns:c16="http://schemas.microsoft.com/office/drawing/2014/chart" uri="{C3380CC4-5D6E-409C-BE32-E72D297353CC}">
              <c16:uniqueId val="{00000005-7930-40DE-A4FD-73AE733B4478}"/>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40C-4A42-B48C-0E8604ECD67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40C-4A42-B48C-0E8604ECD67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2-140C-4A42-B48C-0E8604ECD67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40C-4A42-B48C-0E8604ECD67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40C-4A42-B48C-0E8604ECD67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89</c:v>
                </c:pt>
                <c:pt idx="1">
                  <c:v>11</c:v>
                </c:pt>
              </c:numCache>
            </c:numRef>
          </c:val>
          <c:extLst>
            <c:ext xmlns:c16="http://schemas.microsoft.com/office/drawing/2014/chart" uri="{C3380CC4-5D6E-409C-BE32-E72D297353CC}">
              <c16:uniqueId val="{00000005-140C-4A42-B48C-0E8604ECD67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3D6-45E4-AF1E-5888624F543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3D6-45E4-AF1E-5888624F543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48</c:v>
                </c:pt>
                <c:pt idx="1">
                  <c:v>37</c:v>
                </c:pt>
              </c:numCache>
            </c:numRef>
          </c:val>
          <c:extLst>
            <c:ext xmlns:c16="http://schemas.microsoft.com/office/drawing/2014/chart" uri="{C3380CC4-5D6E-409C-BE32-E72D297353CC}">
              <c16:uniqueId val="{00000002-73D6-45E4-AF1E-5888624F543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3D6-45E4-AF1E-5888624F543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3D6-45E4-AF1E-5888624F543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44</c:v>
                </c:pt>
                <c:pt idx="1">
                  <c:v>41</c:v>
                </c:pt>
              </c:numCache>
            </c:numRef>
          </c:val>
          <c:extLst>
            <c:ext xmlns:c16="http://schemas.microsoft.com/office/drawing/2014/chart" uri="{C3380CC4-5D6E-409C-BE32-E72D297353CC}">
              <c16:uniqueId val="{00000005-73D6-45E4-AF1E-5888624F543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444-4ABA-9DE0-8CC8E965171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444-4ABA-9DE0-8CC8E965171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1444-4ABA-9DE0-8CC8E9651710}"/>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444-4ABA-9DE0-8CC8E9651710}"/>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444-4ABA-9DE0-8CC8E9651710}"/>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1444-4ABA-9DE0-8CC8E9651710}"/>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1444-4ABA-9DE0-8CC8E9651710}"/>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1444-4ABA-9DE0-8CC8E9651710}"/>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1444-4ABA-9DE0-8CC8E965171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Sheet1!$B$2:$B$10</c:f>
              <c:numCache>
                <c:formatCode>General</c:formatCode>
                <c:ptCount val="9"/>
                <c:pt idx="0">
                  <c:v>35</c:v>
                </c:pt>
                <c:pt idx="1">
                  <c:v>16</c:v>
                </c:pt>
                <c:pt idx="2">
                  <c:v>9</c:v>
                </c:pt>
                <c:pt idx="3">
                  <c:v>24</c:v>
                </c:pt>
                <c:pt idx="4">
                  <c:v>3</c:v>
                </c:pt>
                <c:pt idx="5">
                  <c:v>17</c:v>
                </c:pt>
                <c:pt idx="6">
                  <c:v>13</c:v>
                </c:pt>
                <c:pt idx="7">
                  <c:v>13</c:v>
                </c:pt>
                <c:pt idx="8">
                  <c:v>4</c:v>
                </c:pt>
              </c:numCache>
            </c:numRef>
          </c:val>
          <c:extLst>
            <c:ext xmlns:c16="http://schemas.microsoft.com/office/drawing/2014/chart" uri="{C3380CC4-5D6E-409C-BE32-E72D297353CC}">
              <c16:uniqueId val="{00000009-1444-4ABA-9DE0-8CC8E965171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1444-4ABA-9DE0-8CC8E965171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1444-4ABA-9DE0-8CC8E965171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1444-4ABA-9DE0-8CC8E9651710}"/>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1444-4ABA-9DE0-8CC8E9651710}"/>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1444-4ABA-9DE0-8CC8E9651710}"/>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1444-4ABA-9DE0-8CC8E9651710}"/>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1444-4ABA-9DE0-8CC8E9651710}"/>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1444-4ABA-9DE0-8CC8E9651710}"/>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1444-4ABA-9DE0-8CC8E965171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Sheet1!$C$2:$C$10</c:f>
              <c:numCache>
                <c:formatCode>General</c:formatCode>
                <c:ptCount val="9"/>
                <c:pt idx="0">
                  <c:v>51</c:v>
                </c:pt>
                <c:pt idx="1">
                  <c:v>19</c:v>
                </c:pt>
                <c:pt idx="2">
                  <c:v>17</c:v>
                </c:pt>
                <c:pt idx="3">
                  <c:v>21</c:v>
                </c:pt>
                <c:pt idx="4">
                  <c:v>14</c:v>
                </c:pt>
                <c:pt idx="5">
                  <c:v>22</c:v>
                </c:pt>
                <c:pt idx="6">
                  <c:v>8</c:v>
                </c:pt>
                <c:pt idx="7">
                  <c:v>3</c:v>
                </c:pt>
                <c:pt idx="8">
                  <c:v>10</c:v>
                </c:pt>
              </c:numCache>
            </c:numRef>
          </c:val>
          <c:extLst>
            <c:ext xmlns:c16="http://schemas.microsoft.com/office/drawing/2014/chart" uri="{C3380CC4-5D6E-409C-BE32-E72D297353CC}">
              <c16:uniqueId val="{00000013-1444-4ABA-9DE0-8CC8E965171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EDA-47A1-974B-090B51ABBAE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EDA-47A1-974B-090B51ABBAE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79</c:v>
                </c:pt>
                <c:pt idx="1">
                  <c:v>21</c:v>
                </c:pt>
              </c:numCache>
            </c:numRef>
          </c:val>
          <c:extLst>
            <c:ext xmlns:c16="http://schemas.microsoft.com/office/drawing/2014/chart" uri="{C3380CC4-5D6E-409C-BE32-E72D297353CC}">
              <c16:uniqueId val="{00000002-8EDA-47A1-974B-090B51ABBAE7}"/>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EDA-47A1-974B-090B51ABBAE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EDA-47A1-974B-090B51ABBAE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84</c:v>
                </c:pt>
                <c:pt idx="1">
                  <c:v>16</c:v>
                </c:pt>
              </c:numCache>
            </c:numRef>
          </c:val>
          <c:extLst>
            <c:ext xmlns:c16="http://schemas.microsoft.com/office/drawing/2014/chart" uri="{C3380CC4-5D6E-409C-BE32-E72D297353CC}">
              <c16:uniqueId val="{00000005-8EDA-47A1-974B-090B51ABBAE7}"/>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rPr lang="en-GB"/>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88C-4C0F-A0CB-FA5D05FDD08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88C-4C0F-A0CB-FA5D05FDD08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70</c:v>
                </c:pt>
                <c:pt idx="1">
                  <c:v>16</c:v>
                </c:pt>
              </c:numCache>
            </c:numRef>
          </c:val>
          <c:extLst>
            <c:ext xmlns:c16="http://schemas.microsoft.com/office/drawing/2014/chart" uri="{C3380CC4-5D6E-409C-BE32-E72D297353CC}">
              <c16:uniqueId val="{00000002-388C-4C0F-A0CB-FA5D05FDD08E}"/>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88C-4C0F-A0CB-FA5D05FDD08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88C-4C0F-A0CB-FA5D05FDD08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73</c:v>
                </c:pt>
                <c:pt idx="1">
                  <c:v>11</c:v>
                </c:pt>
              </c:numCache>
            </c:numRef>
          </c:val>
          <c:extLst>
            <c:ext xmlns:c16="http://schemas.microsoft.com/office/drawing/2014/chart" uri="{C3380CC4-5D6E-409C-BE32-E72D297353CC}">
              <c16:uniqueId val="{00000005-388C-4C0F-A0CB-FA5D05FDD08E}"/>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C5E-4AF9-A5F2-488EF11E992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C5E-4AF9-A5F2-488EF11E992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Sheet1!$B$2:$B$3</c:f>
              <c:numCache>
                <c:formatCode>General</c:formatCode>
                <c:ptCount val="2"/>
                <c:pt idx="0">
                  <c:v>82</c:v>
                </c:pt>
                <c:pt idx="1">
                  <c:v>18</c:v>
                </c:pt>
              </c:numCache>
            </c:numRef>
          </c:val>
          <c:extLst>
            <c:ext xmlns:c16="http://schemas.microsoft.com/office/drawing/2014/chart" uri="{C3380CC4-5D6E-409C-BE32-E72D297353CC}">
              <c16:uniqueId val="{00000002-EC5E-4AF9-A5F2-488EF11E992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C5E-4AF9-A5F2-488EF11E992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C5E-4AF9-A5F2-488EF11E992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Sheet1!$C$2:$C$3</c:f>
              <c:numCache>
                <c:formatCode>General</c:formatCode>
                <c:ptCount val="2"/>
                <c:pt idx="0">
                  <c:v>76</c:v>
                </c:pt>
                <c:pt idx="1">
                  <c:v>24</c:v>
                </c:pt>
              </c:numCache>
            </c:numRef>
          </c:val>
          <c:extLst>
            <c:ext xmlns:c16="http://schemas.microsoft.com/office/drawing/2014/chart" uri="{C3380CC4-5D6E-409C-BE32-E72D297353CC}">
              <c16:uniqueId val="{00000005-EC5E-4AF9-A5F2-488EF11E992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1E7-4115-A426-24AF3F9928B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1E7-4115-A426-24AF3F9928BA}"/>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F1E7-4115-A426-24AF3F9928BA}"/>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1E7-4115-A426-24AF3F9928BA}"/>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1E7-4115-A426-24AF3F9928BA}"/>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F1E7-4115-A426-24AF3F9928BA}"/>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F1E7-4115-A426-24AF3F9928BA}"/>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F1E7-4115-A426-24AF3F9928B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Sheet1!$B$2:$B$9</c:f>
              <c:numCache>
                <c:formatCode>General</c:formatCode>
                <c:ptCount val="8"/>
                <c:pt idx="0">
                  <c:v>33</c:v>
                </c:pt>
                <c:pt idx="1">
                  <c:v>8</c:v>
                </c:pt>
                <c:pt idx="2">
                  <c:v>32</c:v>
                </c:pt>
                <c:pt idx="3">
                  <c:v>22</c:v>
                </c:pt>
                <c:pt idx="4">
                  <c:v>12</c:v>
                </c:pt>
                <c:pt idx="5">
                  <c:v>19</c:v>
                </c:pt>
                <c:pt idx="6">
                  <c:v>5</c:v>
                </c:pt>
                <c:pt idx="7">
                  <c:v>34</c:v>
                </c:pt>
              </c:numCache>
            </c:numRef>
          </c:val>
          <c:extLst>
            <c:ext xmlns:c16="http://schemas.microsoft.com/office/drawing/2014/chart" uri="{C3380CC4-5D6E-409C-BE32-E72D297353CC}">
              <c16:uniqueId val="{00000008-F1E7-4115-A426-24AF3F9928B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F1E7-4115-A426-24AF3F9928B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F1E7-4115-A426-24AF3F9928BA}"/>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F1E7-4115-A426-24AF3F9928BA}"/>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F1E7-4115-A426-24AF3F9928BA}"/>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F1E7-4115-A426-24AF3F9928BA}"/>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F1E7-4115-A426-24AF3F9928BA}"/>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F1E7-4115-A426-24AF3F9928BA}"/>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F1E7-4115-A426-24AF3F9928B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Sheet1!$C$2:$C$9</c:f>
              <c:numCache>
                <c:formatCode>General</c:formatCode>
                <c:ptCount val="8"/>
                <c:pt idx="0">
                  <c:v>60</c:v>
                </c:pt>
                <c:pt idx="1">
                  <c:v>23</c:v>
                </c:pt>
                <c:pt idx="2">
                  <c:v>24</c:v>
                </c:pt>
                <c:pt idx="3">
                  <c:v>16</c:v>
                </c:pt>
                <c:pt idx="4">
                  <c:v>7</c:v>
                </c:pt>
                <c:pt idx="5">
                  <c:v>15</c:v>
                </c:pt>
                <c:pt idx="6">
                  <c:v>5</c:v>
                </c:pt>
                <c:pt idx="7">
                  <c:v>23</c:v>
                </c:pt>
              </c:numCache>
            </c:numRef>
          </c:val>
          <c:extLst>
            <c:ext xmlns:c16="http://schemas.microsoft.com/office/drawing/2014/chart" uri="{C3380CC4-5D6E-409C-BE32-E72D297353CC}">
              <c16:uniqueId val="{00000011-F1E7-4115-A426-24AF3F9928B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D4B-426D-8522-11A0CC8EA6B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D4B-426D-8522-11A0CC8EA6B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30</c:v>
                </c:pt>
                <c:pt idx="1">
                  <c:v>70</c:v>
                </c:pt>
              </c:numCache>
            </c:numRef>
          </c:val>
          <c:extLst>
            <c:ext xmlns:c16="http://schemas.microsoft.com/office/drawing/2014/chart" uri="{C3380CC4-5D6E-409C-BE32-E72D297353CC}">
              <c16:uniqueId val="{00000002-FD4B-426D-8522-11A0CC8EA6BB}"/>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D4B-426D-8522-11A0CC8EA6B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D4B-426D-8522-11A0CC8EA6B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27</c:v>
                </c:pt>
                <c:pt idx="1">
                  <c:v>73</c:v>
                </c:pt>
              </c:numCache>
            </c:numRef>
          </c:val>
          <c:extLst>
            <c:ext xmlns:c16="http://schemas.microsoft.com/office/drawing/2014/chart" uri="{C3380CC4-5D6E-409C-BE32-E72D297353CC}">
              <c16:uniqueId val="{00000005-FD4B-426D-8522-11A0CC8EA6BB}"/>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2139-430B-975C-F1E33183497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2139-430B-975C-F1E33183497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Sheet1!$B$2:$B$3</c:f>
              <c:numCache>
                <c:formatCode>General</c:formatCode>
                <c:ptCount val="2"/>
                <c:pt idx="0">
                  <c:v>11</c:v>
                </c:pt>
                <c:pt idx="1">
                  <c:v>89</c:v>
                </c:pt>
              </c:numCache>
            </c:numRef>
          </c:val>
          <c:extLst>
            <c:ext xmlns:c16="http://schemas.microsoft.com/office/drawing/2014/chart" uri="{C3380CC4-5D6E-409C-BE32-E72D297353CC}">
              <c16:uniqueId val="{00000002-2139-430B-975C-F1E331834977}"/>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2139-430B-975C-F1E33183497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2139-430B-975C-F1E33183497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Sheet1!$C$2:$C$3</c:f>
              <c:numCache>
                <c:formatCode>General</c:formatCode>
                <c:ptCount val="2"/>
                <c:pt idx="0">
                  <c:v>43</c:v>
                </c:pt>
                <c:pt idx="1">
                  <c:v>57</c:v>
                </c:pt>
              </c:numCache>
            </c:numRef>
          </c:val>
          <c:extLst>
            <c:ext xmlns:c16="http://schemas.microsoft.com/office/drawing/2014/chart" uri="{C3380CC4-5D6E-409C-BE32-E72D297353CC}">
              <c16:uniqueId val="{00000005-2139-430B-975C-F1E331834977}"/>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B3B-49FB-9B28-D21C1C01C48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B3B-49FB-9B28-D21C1C01C48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Sheet1!$B$2:$B$3</c:f>
              <c:numCache>
                <c:formatCode>General</c:formatCode>
                <c:ptCount val="2"/>
                <c:pt idx="0">
                  <c:v>61</c:v>
                </c:pt>
                <c:pt idx="1">
                  <c:v>30</c:v>
                </c:pt>
              </c:numCache>
            </c:numRef>
          </c:val>
          <c:extLst>
            <c:ext xmlns:c16="http://schemas.microsoft.com/office/drawing/2014/chart" uri="{C3380CC4-5D6E-409C-BE32-E72D297353CC}">
              <c16:uniqueId val="{00000002-8B3B-49FB-9B28-D21C1C01C48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B3B-49FB-9B28-D21C1C01C48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B3B-49FB-9B28-D21C1C01C48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Sheet1!$C$2:$C$3</c:f>
              <c:numCache>
                <c:formatCode>General</c:formatCode>
                <c:ptCount val="2"/>
                <c:pt idx="0">
                  <c:v>75</c:v>
                </c:pt>
                <c:pt idx="1">
                  <c:v>17</c:v>
                </c:pt>
              </c:numCache>
            </c:numRef>
          </c:val>
          <c:extLst>
            <c:ext xmlns:c16="http://schemas.microsoft.com/office/drawing/2014/chart" uri="{C3380CC4-5D6E-409C-BE32-E72D297353CC}">
              <c16:uniqueId val="{00000005-8B3B-49FB-9B28-D21C1C01C48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cat>
            <c:strRef>
              <c:f>Sheet1!$A$2:$A$11</c:f>
              <c:strCache>
                <c:ptCount val="10"/>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pt idx="9">
                  <c:v>Total</c:v>
                </c:pt>
              </c:strCache>
            </c:strRef>
          </c:cat>
          <c:extLst>
            <c:ext xmlns:c16="http://schemas.microsoft.com/office/drawing/2014/chart" uri="{C3380CC4-5D6E-409C-BE32-E72D297353CC}">
              <c16:uniqueId val="{00000000-AE69-4328-8B09-D16F520954A8}"/>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E69-4328-8B09-D16F520954A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AE69-4328-8B09-D16F520954A8}"/>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E69-4328-8B09-D16F520954A8}"/>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E69-4328-8B09-D16F520954A8}"/>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AE69-4328-8B09-D16F520954A8}"/>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AE69-4328-8B09-D16F520954A8}"/>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AE69-4328-8B09-D16F520954A8}"/>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AE69-4328-8B09-D16F520954A8}"/>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AE69-4328-8B09-D16F520954A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pt idx="9">
                  <c:v>Total</c:v>
                </c:pt>
              </c:strCache>
            </c:strRef>
          </c:cat>
          <c:val>
            <c:numRef>
              <c:f>Sheet1!$C$2:$C$10</c:f>
              <c:numCache>
                <c:formatCode>General</c:formatCode>
                <c:ptCount val="9"/>
                <c:pt idx="0">
                  <c:v>42</c:v>
                </c:pt>
                <c:pt idx="1">
                  <c:v>13</c:v>
                </c:pt>
                <c:pt idx="2">
                  <c:v>16</c:v>
                </c:pt>
                <c:pt idx="3">
                  <c:v>4</c:v>
                </c:pt>
                <c:pt idx="4">
                  <c:v>0</c:v>
                </c:pt>
                <c:pt idx="5">
                  <c:v>4</c:v>
                </c:pt>
                <c:pt idx="6">
                  <c:v>2</c:v>
                </c:pt>
                <c:pt idx="7">
                  <c:v>2</c:v>
                </c:pt>
                <c:pt idx="8">
                  <c:v>16</c:v>
                </c:pt>
              </c:numCache>
            </c:numRef>
          </c:val>
          <c:extLst>
            <c:ext xmlns:c16="http://schemas.microsoft.com/office/drawing/2014/chart" uri="{C3380CC4-5D6E-409C-BE32-E72D297353CC}">
              <c16:uniqueId val="{0000000A-AE69-4328-8B09-D16F520954A8}"/>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0%"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12/07/2025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Divider ">
    <p:bg>
      <p:bgPr>
        <a:solidFill>
          <a:schemeClr val="tx1"/>
        </a:solidFill>
        <a:effectLst/>
      </p:bgPr>
    </p:bg>
    <p:spTree>
      <p:nvGrpSpPr>
        <p:cNvPr id="1" name=""/>
        <p:cNvGrpSpPr/>
        <p:nvPr/>
      </p:nvGrpSpPr>
      <p:grpSpPr>
        <a:xfrm>
          <a:off x="0" y="0"/>
          <a:ext cx="0" cy="0"/>
          <a:chOff x="0" y="0"/>
          <a:ch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Full Pag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chOff x="0" y="0"/>
          <a:ch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ullets - Title and Full Page Content (With Question, Base &amp;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005EB8"/>
        </a:solidFill>
        <a:effectLst/>
      </p:bgPr>
    </p:bg>
    <p:spTree>
      <p:nvGrpSpPr>
        <p:cNvPr id="1" name=""/>
        <p:cNvGrpSpPr/>
        <p:nvPr/>
      </p:nvGrpSpPr>
      <p:grpSpPr>
        <a:xfrm>
          <a:off x="0" y="0"/>
          <a:ext cx="0" cy="0"/>
          <a:chOff x="0" y="0"/>
          <a:ch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2025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avLst/>
              <a:gdLst/>
              <a:ahLst/>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avLst/>
              <a:gdLst/>
              <a:ahLst/>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avLst/>
              <a:gdLst/>
              <a:ahLst/>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avLst/>
              <a:gdLst/>
              <a:ahLst/>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avLst/>
              <a:gdLst/>
              <a:ahLst/>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avLst/>
              <a:gdLst/>
              <a:ahLst/>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avLst/>
              <a:gdLst/>
              <a:ahLst/>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avLst/>
              <a:gdLst/>
              <a:ahLst/>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avLst/>
              <a:gdLst/>
              <a:ahLst/>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avLst/>
              <a:gdLst/>
              <a:ahLst/>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avLst/>
              <a:gdLst/>
              <a:ahLst/>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avLst/>
              <a:gdLst/>
              <a:ahLst/>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avLst/>
              <a:gdLst/>
              <a:ahLst/>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avLst/>
              <a:gdLst/>
              <a:ahLst/>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avLst/>
              <a:gdLst/>
              <a:ahLst/>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p-patient.co.uk/weighted-data"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hyperlink" Target="https://gp-patient.co.uk/FAQ"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chart" Target="../charts/chart9.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chart" Target="../charts/char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chart" Target="../charts/chart1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chart" Target="../charts/chart1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chart" Target="../charts/chart16.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chart" Target="../charts/chart1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1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hart" Target="../charts/char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chart" Target="../charts/chart19.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chart" Target="../charts/chart20.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chart" Target="../charts/chart2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chart" Target="../charts/chart2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chart" Target="../charts/chart23.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chart" Target="../charts/chart24.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chart" Target="../charts/chart25.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chart" Target="../charts/chart26.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chart" Target="../charts/chart2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chart" Target="../charts/chart2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chart" Target="../charts/chart29.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chart" Target="../charts/chart30.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chart" Target="../charts/chart3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chart" Target="../charts/chart3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chart" Target="../charts/chart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hlinkClick r:id="rId3"/>
              </a:rPr>
              <a:t>See the GP Patient Survey website for further information about weighting.</a:t>
            </a:r>
            <a:endParaRPr lang="en-GB" sz="1200" u="sng">
              <a:solidFill>
                <a:srgbClr val="0563C1"/>
              </a:solidFill>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hlinkClick r:id="rId4"/>
              </a:rPr>
              <a:t>GP Patient Survey website FAQ.</a:t>
            </a:r>
            <a:endParaRPr lang="en-GB" sz="1200">
              <a:solidFill>
                <a:srgbClr val="000000"/>
              </a:solidFill>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Q9.  On that occasion, what was your main reason for trying to contact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(0), 2025 (109)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(0), 2025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Q10.  Still thinking about the last time you contacted your GP practice, how did you try to contact them?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(105), 2025 (112)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(52), 2025 (54)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Q11.  What happened when you phoned your GP practice on that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(84), 2025 (55)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(43), 2025 (25)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last tried to contact their practice by phone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Q12.  Once you had contacted your GP practice, did you know what the next step in dealing with your request would be?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(99), 2025 (110)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 except those whose call was not answered. Patients who selected ’I couldn’t contact my practice’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couldn’t contact my practice’ (weighted):  2024 (0)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Q13.  How soon after you contacted your GP practice did you know what the next step would be?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(62), 2025 (73)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knew what the next step in dealing with their request would be. Patients who selected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Less than two days = There and then + Later on the same day + The next day</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can’t remember’ (weighted):  2024 (2) 2025 (4)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Q14.  How did your GP practice deal with your request?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(66), 2025 (82)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(34), 2025 (39)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knew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Q15.  What did you do when you couldn’t contact your GP practice or didn’t know what the next step would be?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(35), 2025 (30)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(16), 2025 (15)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couldn’t contact their practice or didn’t know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(106), 2025 (112)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(52), 2025 (54)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(113), 2025 (117)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(57), 2025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(103), 2025 (107)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(105),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(52), 2025 (50)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(7) 2025 (9)</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(75), 2025 (77)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(35), 2025 (39)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didn’t need a choice’ or ’I can’t remember’  (weighted):  2024 (16) 2025 (13)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(101), 2025 (107)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(98), 2025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(49), 2025 (46)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(1) 2025 (5)</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(102), 2025 (107)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(103), 2025 (106)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(102), 2025 (106)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(0)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(101), 2025 (106)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(49), 2025 (51)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(78), 2025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(39), 2025 (45)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(12) 2025 (7)</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(97),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(47), 2025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(4) 2025 (3)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(99), 2025 (103)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(49), 2025 (50)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(2)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(54), 2025 (82)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(28), 2025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(31) 2025 (19)</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(97),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(48), 2025 (46)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can’t remember or it didn’t apply’ (weighted):  2024 (2) 2025 (5)</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(103), 2025 (107)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(100), 2025 (103)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(49),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(1) 2025 (3)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(115), 2025 (116)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(59), 2025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(50), 2025 (77)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(25), 2025 (35)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(34) 2025 (24)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(110), 2025 (109)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(56), 2025 (52)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(3) 2025 (7)</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(114), 2025 (117)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(58), 2025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(115), 2025 (117)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(59), 2025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Q7.  How often do you get to see or speak to your preferred healthcare professional when you ask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(30), 2025 (30)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(15), 2025 (14)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(2)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Q8.  When did you last try to contact your GP practice for yourself or someone else?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(114), 2025 (117)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(58), 2025 (59)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CITY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3.14"/>
  <p:tag name="AS_TITLE" val="Aspose.Slides for .NET 4.0 Client Profile"/>
  <p:tag name="AS_VERSION" val="22.3"/>
  <p:tag name="PRESGUID" val="223c9c9d-0fa9-4ad3-a0f6-14cf2c647e40"/>
</p:tagLst>
</file>

<file path=ppt/theme/theme1.xml><?xml version="1.0" encoding="utf-8"?>
<a:theme xmlns:a="http://schemas.openxmlformats.org/drawingml/2006/main" name="UK - Ipsos SRI">
  <a:themeElements>
    <a:clrScheme name="Custom 2">
      <a:dk1>
        <a:srgbClr val="292926"/>
      </a:dk1>
      <a:lt1>
        <a:srgbClr val="FFFFFF"/>
      </a:lt1>
      <a:dk2>
        <a:srgbClr val="639EC8"/>
      </a:dk2>
      <a:lt2>
        <a:srgbClr val="292926"/>
      </a:lt2>
      <a:accent1>
        <a:srgbClr val="639EC8"/>
      </a:accent1>
      <a:accent2>
        <a:srgbClr val="003087"/>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4012</Words>
  <Application>Microsoft Office PowerPoint</Application>
  <PresentationFormat>Widescreen</PresentationFormat>
  <Paragraphs>346</Paragraphs>
  <Slides>33</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Arial (Body)</vt:lpstr>
      <vt:lpstr>Arial Black</vt:lpstr>
      <vt:lpstr>Calibri</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Dowdell</dc:creator>
  <cp:lastModifiedBy>HUGHES, Lynsey (PRIMARY CARE SHEFFIELD LTD)</cp:lastModifiedBy>
  <cp:revision>95</cp:revision>
  <dcterms:created xsi:type="dcterms:W3CDTF">2018-05-30T12:52:08Z</dcterms:created>
  <dcterms:modified xsi:type="dcterms:W3CDTF">2025-07-12T18:12:38Z</dcterms:modified>
</cp:coreProperties>
</file>